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72" r:id="rId2"/>
    <p:sldId id="267" r:id="rId3"/>
    <p:sldId id="265" r:id="rId4"/>
    <p:sldId id="266" r:id="rId5"/>
    <p:sldId id="264" r:id="rId6"/>
    <p:sldId id="263" r:id="rId7"/>
    <p:sldId id="262" r:id="rId8"/>
    <p:sldId id="261" r:id="rId9"/>
    <p:sldId id="260" r:id="rId10"/>
    <p:sldId id="259" r:id="rId11"/>
    <p:sldId id="269" r:id="rId12"/>
    <p:sldId id="258" r:id="rId13"/>
    <p:sldId id="257" r:id="rId14"/>
    <p:sldId id="256"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FF0066"/>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3" d="100"/>
          <a:sy n="63" d="100"/>
        </p:scale>
        <p:origin x="-114" y="-3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12771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pPr/>
              <a:t>3/2/2016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0394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pPr/>
              <a:t>3/2/2016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33979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pPr/>
              <a:t>3/2/2016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55418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pPr/>
              <a:t>3/2/2016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61913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smtClean="0"/>
              <a:pPr/>
              <a:t>3/2/2016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29321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smtClean="0"/>
              <a:pPr/>
              <a:t>3/2/2016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04948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07453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86689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21368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ru-RU" smtClean="0"/>
              <a:t>Образец заголовка</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smtClean="0"/>
              <a:pPr/>
              <a:t>3/2/2016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07572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3/2/2016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25050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913795" y="2912232"/>
            <a:ext cx="5107208"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912232"/>
            <a:ext cx="5095357"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3/2/2016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28276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3/2/2016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8047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3/2/2016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26635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ru-RU" smtClean="0"/>
              <a:t>Образец заголовка</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pPr/>
              <a:t>3/2/2016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91263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pPr/>
              <a:t>3/2/2016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91897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3/2/2016</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80057606"/>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J%C5%8Dy%C5%8D_(nuclear_reactor)" TargetMode="External"/><Relationship Id="rId2" Type="http://schemas.openxmlformats.org/officeDocument/2006/relationships/hyperlink" Target="http://ru.wikipedia.org/wiki/%D0%91%D0%9D-600" TargetMode="External"/><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hyperlink" Target="http://en.wikipedia.org/wiki/China_Experimental_Fast_Reactor" TargetMode="External"/><Relationship Id="rId4" Type="http://schemas.openxmlformats.org/officeDocument/2006/relationships/hyperlink" Target="http://en.wikipedia.org/wiki/FBTR"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3474" y="2365257"/>
            <a:ext cx="9905998" cy="1478570"/>
          </a:xfrm>
        </p:spPr>
        <p:txBody>
          <a:bodyPr>
            <a:noAutofit/>
          </a:bodyPr>
          <a:lstStyle/>
          <a:p>
            <a:pPr algn="ctr"/>
            <a:r>
              <a:rPr lang="ru-RU" sz="8000" dirty="0" smtClean="0">
                <a:solidFill>
                  <a:schemeClr val="accent3">
                    <a:lumMod val="75000"/>
                  </a:schemeClr>
                </a:solidFill>
              </a:rPr>
              <a:t>Ядерные реакторы на быстрых нейтронах</a:t>
            </a:r>
            <a:endParaRPr lang="ru-RU" sz="8000" dirty="0">
              <a:solidFill>
                <a:schemeClr val="accent3">
                  <a:lumMod val="75000"/>
                </a:schemeClr>
              </a:solidFill>
            </a:endParaRPr>
          </a:p>
        </p:txBody>
      </p:sp>
      <p:sp>
        <p:nvSpPr>
          <p:cNvPr id="4" name="Прямоугольник 3"/>
          <p:cNvSpPr/>
          <p:nvPr/>
        </p:nvSpPr>
        <p:spPr>
          <a:xfrm>
            <a:off x="6176473" y="5657671"/>
            <a:ext cx="6096000" cy="1200329"/>
          </a:xfrm>
          <a:prstGeom prst="rect">
            <a:avLst/>
          </a:prstGeom>
        </p:spPr>
        <p:txBody>
          <a:bodyPr>
            <a:spAutoFit/>
          </a:bodyPr>
          <a:lstStyle/>
          <a:p>
            <a:pPr algn="ctr"/>
            <a:r>
              <a:rPr lang="ru-RU" dirty="0" smtClean="0"/>
              <a:t>Работа </a:t>
            </a:r>
            <a:r>
              <a:rPr lang="ru-RU" dirty="0" err="1" smtClean="0"/>
              <a:t>Котюргина</a:t>
            </a:r>
            <a:r>
              <a:rPr lang="ru-RU" dirty="0" smtClean="0"/>
              <a:t> Владислава и </a:t>
            </a:r>
            <a:r>
              <a:rPr lang="ru-RU" dirty="0" err="1" smtClean="0"/>
              <a:t>Половкова</a:t>
            </a:r>
            <a:r>
              <a:rPr lang="ru-RU" dirty="0" smtClean="0"/>
              <a:t> Владислава.</a:t>
            </a:r>
            <a:endParaRPr lang="en-US" dirty="0" smtClean="0"/>
          </a:p>
          <a:p>
            <a:pPr algn="ctr"/>
            <a:r>
              <a:rPr lang="ru-RU" dirty="0" smtClean="0"/>
              <a:t>Учеников 10-ых классов.</a:t>
            </a:r>
          </a:p>
          <a:p>
            <a:pPr algn="ctr"/>
            <a:r>
              <a:rPr lang="ru-RU" dirty="0" smtClean="0"/>
              <a:t>МБОУ «Лицей №8».</a:t>
            </a:r>
            <a:endParaRPr lang="en-US" dirty="0" smtClean="0"/>
          </a:p>
          <a:p>
            <a:pPr algn="ct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одзаголовок 5"/>
          <p:cNvSpPr>
            <a:spLocks noGrp="1"/>
          </p:cNvSpPr>
          <p:nvPr>
            <p:ph type="subTitle" idx="1"/>
          </p:nvPr>
        </p:nvSpPr>
        <p:spPr>
          <a:xfrm>
            <a:off x="1422042" y="1"/>
            <a:ext cx="5251939" cy="1103290"/>
          </a:xfrm>
        </p:spPr>
        <p:txBody>
          <a:bodyPr>
            <a:noAutofit/>
          </a:bodyPr>
          <a:lstStyle/>
          <a:p>
            <a:r>
              <a:rPr lang="ru-RU" sz="6000" dirty="0" smtClean="0"/>
              <a:t>Испытания</a:t>
            </a:r>
            <a:endParaRPr lang="ru-RU" sz="6000" dirty="0" smtClean="0"/>
          </a:p>
        </p:txBody>
      </p:sp>
      <p:pic>
        <p:nvPicPr>
          <p:cNvPr id="7170" name="Picture 2" descr="F:\Презентация\Новая папка\8645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1440" y="1"/>
            <a:ext cx="4480560" cy="326136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F:\Презентация\Новая папка\384627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56360"/>
            <a:ext cx="3489960" cy="550164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F:\Презентация\Новая папка\image1568472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1440" y="3261361"/>
            <a:ext cx="4480560" cy="359663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F:\Презентация\Новая папка\htmlconvd-Jeb_SF_html_m55f98b15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9960" y="1356360"/>
            <a:ext cx="4221480" cy="5501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76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6213230" y="165725"/>
            <a:ext cx="5978769" cy="66941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950" b="0" i="0" u="none" strike="noStrike" cap="none" normalizeH="0" baseline="0" dirty="0" smtClean="0">
                <a:ln>
                  <a:noFill/>
                </a:ln>
                <a:effectLst/>
                <a:latin typeface="Calibri" pitchFamily="34" charset="0"/>
                <a:ea typeface="Calibri" pitchFamily="34" charset="0"/>
                <a:cs typeface="MyriadPro-Regular"/>
              </a:rPr>
              <a:t>Вы, конечно, слышали, что развитие мировой экономики требует все больше энергии, и очень скоро человечество столкнется с глобальным энергетическим кризисом. Развивающемуся производству и сфере услуг не хватит электроэнергии, рост экономики замедлится и это повлечет за собой целый ряд неприятных последствий.</a:t>
            </a:r>
            <a:endParaRPr kumimoji="0" lang="ru-RU" sz="195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950" b="0" i="0" u="none" strike="noStrike" cap="none" normalizeH="0" baseline="0" dirty="0" smtClean="0">
                <a:ln>
                  <a:noFill/>
                </a:ln>
                <a:effectLst/>
                <a:latin typeface="Calibri" pitchFamily="34" charset="0"/>
                <a:ea typeface="Calibri" pitchFamily="34" charset="0"/>
                <a:cs typeface="MyriadPro-Regular"/>
              </a:rPr>
              <a:t>«Неизбежность глобального энергетического кризиса сейчас полностью осознана и поэтому энергетическая проблема для техники и науки стала проблемой номер один», – говорил П.Л. Капица.</a:t>
            </a:r>
            <a:endParaRPr kumimoji="0" lang="ru-RU" sz="195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950" b="0" i="0" u="none" strike="noStrike" cap="none" normalizeH="0" baseline="0" dirty="0" smtClean="0">
                <a:ln>
                  <a:noFill/>
                </a:ln>
                <a:effectLst/>
                <a:latin typeface="Calibri" pitchFamily="34" charset="0"/>
                <a:ea typeface="Calibri" pitchFamily="34" charset="0"/>
                <a:cs typeface="MyriadPro-Regular"/>
              </a:rPr>
              <a:t>Частично проблему нехватки энергии можно решить, развивая безопасную атомную энергетику, которая эффективно использует земные запасы урана. Если мы сохраним сегодняшний облик атомной энергетики с реакторами на тепловых нейтронах, то урана хватит лишь до конца века. Совсем по-иному видятся перспективы «быстрой энергетики». Ее ресурс – </a:t>
            </a:r>
            <a:r>
              <a:rPr kumimoji="0" lang="ru-RU" sz="1950" b="1" i="0" u="none" strike="noStrike" cap="none" normalizeH="0" baseline="0" dirty="0" smtClean="0">
                <a:ln>
                  <a:noFill/>
                </a:ln>
                <a:effectLst/>
                <a:latin typeface="Calibri" pitchFamily="34" charset="0"/>
                <a:ea typeface="Calibri" pitchFamily="34" charset="0"/>
                <a:cs typeface="MyriadPro-Bold"/>
              </a:rPr>
              <a:t>несколько тысяч лет!</a:t>
            </a:r>
            <a:endParaRPr kumimoji="0" lang="ru-RU" sz="195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950" b="0" i="0" u="none" strike="noStrike" cap="none" normalizeH="0" baseline="0" dirty="0" smtClean="0">
                <a:ln>
                  <a:noFill/>
                </a:ln>
                <a:effectLst/>
                <a:latin typeface="Calibri" pitchFamily="34" charset="0"/>
                <a:ea typeface="Calibri" pitchFamily="34" charset="0"/>
                <a:cs typeface="MyriadPro-Regular"/>
              </a:rPr>
              <a:t>В последние годы ряд государств включились в процесс разработки и совершенствования </a:t>
            </a:r>
            <a:r>
              <a:rPr kumimoji="0" lang="ru-RU" sz="1950" b="0" i="0" u="none" strike="noStrike" cap="none" normalizeH="0" baseline="0" dirty="0" err="1" smtClean="0">
                <a:ln>
                  <a:noFill/>
                </a:ln>
                <a:effectLst/>
                <a:latin typeface="Calibri" pitchFamily="34" charset="0"/>
                <a:ea typeface="Calibri" pitchFamily="34" charset="0"/>
                <a:cs typeface="MyriadPro-Regular"/>
              </a:rPr>
              <a:t>бридерных</a:t>
            </a:r>
            <a:r>
              <a:rPr kumimoji="0" lang="ru-RU" sz="1950" b="0" i="0" u="none" strike="noStrike" cap="none" normalizeH="0" baseline="0" dirty="0" smtClean="0">
                <a:ln>
                  <a:noFill/>
                </a:ln>
                <a:effectLst/>
                <a:latin typeface="Calibri" pitchFamily="34" charset="0"/>
                <a:ea typeface="Calibri" pitchFamily="34" charset="0"/>
                <a:cs typeface="MyriadPro-Regular"/>
              </a:rPr>
              <a:t> технологий.</a:t>
            </a:r>
            <a:endParaRPr kumimoji="0" lang="ru-RU" sz="1950" b="0" i="0" u="none" strike="noStrike" cap="none" normalizeH="0" baseline="0" dirty="0" smtClean="0">
              <a:ln>
                <a:noFill/>
              </a:ln>
              <a:effectLst/>
              <a:latin typeface="Arial" pitchFamily="34" charset="0"/>
              <a:cs typeface="Arial" pitchFamily="34"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213230" cy="6858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одзаголовок 6"/>
          <p:cNvSpPr>
            <a:spLocks noGrp="1"/>
          </p:cNvSpPr>
          <p:nvPr>
            <p:ph type="subTitle" idx="1"/>
          </p:nvPr>
        </p:nvSpPr>
        <p:spPr>
          <a:xfrm>
            <a:off x="7122017" y="0"/>
            <a:ext cx="5069983" cy="6858000"/>
          </a:xfrm>
        </p:spPr>
        <p:txBody>
          <a:bodyPr>
            <a:noAutofit/>
          </a:bodyPr>
          <a:lstStyle/>
          <a:p>
            <a:pPr algn="l"/>
            <a:r>
              <a:rPr lang="ru-RU" sz="1600" b="1" dirty="0" smtClean="0">
                <a:effectLst/>
              </a:rPr>
              <a:t>Российский БОР-60</a:t>
            </a:r>
            <a:r>
              <a:rPr lang="ru-RU" sz="1600" dirty="0" smtClean="0">
                <a:effectLst/>
              </a:rPr>
              <a:t> - опытный реактор на быстрых нейтронах, действует с 1969 года. На нем в частности тестируют элементы конструкций новых реакторов на быстрых нейтронов.</a:t>
            </a:r>
            <a:r>
              <a:rPr lang="ru-RU" sz="1600" dirty="0" smtClean="0"/>
              <a:t/>
            </a:r>
            <a:br>
              <a:rPr lang="ru-RU" sz="1600" dirty="0" smtClean="0"/>
            </a:br>
            <a:r>
              <a:rPr lang="ru-RU" sz="1600" b="1" dirty="0" smtClean="0">
                <a:effectLst/>
              </a:rPr>
              <a:t>Российские БН-600, БН-800</a:t>
            </a:r>
            <a:r>
              <a:rPr lang="ru-RU" sz="1600" dirty="0" smtClean="0">
                <a:effectLst/>
              </a:rPr>
              <a:t>: Как уже упоминалось выше, </a:t>
            </a:r>
            <a:r>
              <a:rPr lang="ru-RU" sz="1600" dirty="0" smtClean="0">
                <a:effectLst/>
                <a:hlinkClick r:id="rId2"/>
              </a:rPr>
              <a:t>БН-600</a:t>
            </a:r>
            <a:r>
              <a:rPr lang="ru-RU" sz="1600" dirty="0" smtClean="0">
                <a:effectLst/>
              </a:rPr>
              <a:t> - единственный энергетический реактор на быстрых нейтронах в мире. Работает с 1980-го года, пока на уране-235. </a:t>
            </a:r>
            <a:r>
              <a:rPr lang="ru-RU" sz="1600" dirty="0" smtClean="0"/>
              <a:t/>
            </a:r>
            <a:br>
              <a:rPr lang="ru-RU" sz="1600" dirty="0" smtClean="0"/>
            </a:br>
            <a:r>
              <a:rPr lang="ru-RU" sz="1600" dirty="0" smtClean="0"/>
              <a:t>Уже сейчас планируется запуск более мощного БН-800. На нем будут использовать MOX топливо (с плутонием), и начинать отрабатывать замкнутый топливный цикл (с переработкой и сжиганием нарабатываемого плутония). Начались проекты и разработки БН-1200, но решение о его строительстве пока не принято. По опыту строительства и промышленной эксплуатации реакторов на быстрых нейтронах - Россия продвинулась намного дальше всех, и продолжает активное развитие.</a:t>
            </a:r>
            <a:br>
              <a:rPr lang="ru-RU" sz="1600" dirty="0" smtClean="0"/>
            </a:br>
            <a:r>
              <a:rPr lang="ru-RU" sz="1600" dirty="0" smtClean="0">
                <a:effectLst/>
              </a:rPr>
              <a:t>Небольшие действующие исследовательские быстрые реакторы - есть еще в Японии (</a:t>
            </a:r>
            <a:r>
              <a:rPr lang="ru-RU" sz="1600" dirty="0" err="1" smtClean="0">
                <a:effectLst/>
                <a:hlinkClick r:id="rId3"/>
              </a:rPr>
              <a:t>Jōyō</a:t>
            </a:r>
            <a:r>
              <a:rPr lang="ru-RU" sz="1600" dirty="0" smtClean="0">
                <a:effectLst/>
              </a:rPr>
              <a:t>), Индии (</a:t>
            </a:r>
            <a:r>
              <a:rPr lang="ru-RU" sz="1600" dirty="0" smtClean="0">
                <a:effectLst/>
                <a:hlinkClick r:id="rId4"/>
              </a:rPr>
              <a:t>FBTR</a:t>
            </a:r>
            <a:r>
              <a:rPr lang="ru-RU" sz="1600" dirty="0" smtClean="0">
                <a:effectLst/>
              </a:rPr>
              <a:t>) и Китае (</a:t>
            </a:r>
            <a:r>
              <a:rPr lang="ru-RU" sz="1600" dirty="0" err="1" smtClean="0">
                <a:effectLst/>
                <a:hlinkClick r:id="rId5"/>
              </a:rPr>
              <a:t>China</a:t>
            </a:r>
            <a:r>
              <a:rPr lang="ru-RU" sz="1600" dirty="0" smtClean="0">
                <a:effectLst/>
                <a:hlinkClick r:id="rId5"/>
              </a:rPr>
              <a:t> </a:t>
            </a:r>
            <a:r>
              <a:rPr lang="ru-RU" sz="1600" dirty="0" err="1" smtClean="0">
                <a:effectLst/>
                <a:hlinkClick r:id="rId5"/>
              </a:rPr>
              <a:t>Experimental</a:t>
            </a:r>
            <a:r>
              <a:rPr lang="ru-RU" sz="1600" dirty="0" smtClean="0">
                <a:effectLst/>
                <a:hlinkClick r:id="rId5"/>
              </a:rPr>
              <a:t> </a:t>
            </a:r>
            <a:r>
              <a:rPr lang="ru-RU" sz="1600" dirty="0" err="1" smtClean="0">
                <a:effectLst/>
                <a:hlinkClick r:id="rId5"/>
              </a:rPr>
              <a:t>Fast</a:t>
            </a:r>
            <a:r>
              <a:rPr lang="ru-RU" sz="1600" dirty="0" smtClean="0">
                <a:effectLst/>
                <a:hlinkClick r:id="rId5"/>
              </a:rPr>
              <a:t> </a:t>
            </a:r>
            <a:r>
              <a:rPr lang="ru-RU" sz="1600" dirty="0" err="1" smtClean="0">
                <a:effectLst/>
                <a:hlinkClick r:id="rId5"/>
              </a:rPr>
              <a:t>Reactor</a:t>
            </a:r>
            <a:r>
              <a:rPr lang="ru-RU" sz="1600" dirty="0" smtClean="0">
                <a:effectLst/>
              </a:rPr>
              <a:t>).</a:t>
            </a:r>
            <a:endParaRPr lang="ru-RU" sz="1600" dirty="0"/>
          </a:p>
        </p:txBody>
      </p:sp>
      <p:pic>
        <p:nvPicPr>
          <p:cNvPr id="3" name="Рисунок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
            <a:ext cx="7122017" cy="6858000"/>
          </a:xfrm>
          <a:prstGeom prst="rect">
            <a:avLst/>
          </a:prstGeom>
        </p:spPr>
      </p:pic>
    </p:spTree>
    <p:extLst>
      <p:ext uri="{BB962C8B-B14F-4D97-AF65-F5344CB8AC3E}">
        <p14:creationId xmlns:p14="http://schemas.microsoft.com/office/powerpoint/2010/main" val="2557858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0" y="0"/>
            <a:ext cx="8791575" cy="6858000"/>
          </a:xfrm>
        </p:spPr>
        <p:txBody>
          <a:bodyPr/>
          <a:lstStyle/>
          <a:p>
            <a:r>
              <a:rPr lang="ru-RU" dirty="0" smtClean="0"/>
              <a:t>Идут и параллельные разработки реактора малой мощности со свинцово-висмутовым теплоносителем СВБР-100, который, возможно, будет запущен в 2017 году. Реактор малой мощности представляет собой типовой модуль, а из нескольких таких модулей можно будет собрать атомную электростанцию необходимой мощности. Размеры реактора позволят перевозить его железнодорожным транспортом. На сегодняшний день уже есть спрос на подобные небольшие энергоблоки. Их география и сфера применения огромны — от развивающихся стран с недостаточно развитой инфраструктурой и дефицитом денежных средств до отдельных предприятий, которым необходимы модульные установки в технологических процессах по опреснению воды, производству водорода, нефтехимии и т.д.</a:t>
            </a:r>
          </a:p>
          <a:p>
            <a:endParaRPr lang="ru-RU" dirty="0"/>
          </a:p>
        </p:txBody>
      </p:sp>
      <p:pic>
        <p:nvPicPr>
          <p:cNvPr id="4" name="Объект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8791575" y="0"/>
            <a:ext cx="3400425" cy="6858000"/>
          </a:xfrm>
        </p:spPr>
      </p:pic>
    </p:spTree>
    <p:extLst>
      <p:ext uri="{BB962C8B-B14F-4D97-AF65-F5344CB8AC3E}">
        <p14:creationId xmlns:p14="http://schemas.microsoft.com/office/powerpoint/2010/main" val="25819186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90952" y="0"/>
            <a:ext cx="5701048" cy="5203065"/>
          </a:xfrm>
        </p:spPr>
        <p:txBody>
          <a:bodyPr/>
          <a:lstStyle/>
          <a:p>
            <a:endParaRPr lang="ru-RU" dirty="0"/>
          </a:p>
        </p:txBody>
      </p:sp>
      <p:sp>
        <p:nvSpPr>
          <p:cNvPr id="3" name="Подзаголовок 2"/>
          <p:cNvSpPr>
            <a:spLocks noGrp="1"/>
          </p:cNvSpPr>
          <p:nvPr>
            <p:ph type="subTitle" idx="1"/>
          </p:nvPr>
        </p:nvSpPr>
        <p:spPr>
          <a:xfrm>
            <a:off x="0" y="1"/>
            <a:ext cx="5821251" cy="6857999"/>
          </a:xfrm>
        </p:spPr>
        <p:txBody>
          <a:bodyPr>
            <a:normAutofit fontScale="32500" lnSpcReduction="20000"/>
          </a:bodyPr>
          <a:lstStyle/>
          <a:p>
            <a:pPr algn="l"/>
            <a:r>
              <a:rPr lang="ru-RU" sz="4300" cap="small" dirty="0" smtClean="0">
                <a:solidFill>
                  <a:schemeClr val="tx1"/>
                </a:solidFill>
              </a:rPr>
              <a:t>Следует упомянуть и об отечественном проекте реактора БРЕСТ со свинцовым теплоносителем. Вместе с СВБР-100 они относятся к четвертому поколению реакторов, которые характеризуются как устройства с </a:t>
            </a:r>
            <a:r>
              <a:rPr lang="ru-RU" sz="4300" b="1" cap="small" dirty="0" smtClean="0">
                <a:solidFill>
                  <a:schemeClr val="tx1"/>
                </a:solidFill>
              </a:rPr>
              <a:t>естественной безопасностью</a:t>
            </a:r>
            <a:r>
              <a:rPr lang="ru-RU" sz="4300" cap="small" dirty="0" smtClean="0">
                <a:solidFill>
                  <a:schemeClr val="tx1"/>
                </a:solidFill>
              </a:rPr>
              <a:t>. Этот термин означает использование таких материалов и технических решений, которые просто изначально не способны привести к авариям.</a:t>
            </a:r>
          </a:p>
          <a:p>
            <a:pPr algn="l"/>
            <a:r>
              <a:rPr lang="ru-RU" sz="4300" cap="small" dirty="0" smtClean="0">
                <a:solidFill>
                  <a:schemeClr val="tx1"/>
                </a:solidFill>
              </a:rPr>
              <a:t>Отсутствие широкомасштабного внедрения реакторов на быстрых нейтронах объясняется не столько неразвитостью технологии, сколько отсутствием крупных производств по переработке ОЯТ. Как уже говорилось, такие предприятия нужны для извлечения как урана, так и плутония из топлива; они являются важным звеном, гарантирующим замыкание ядерного топливного цикла. На сегодняшний день промышленная переработка ОЯТ ведется лишь в четырех странах (Франции, Великобритании, России и Японии). Главным образом перерабатывается топливо реакторов на тепловых нейтронах, из которого извлекается уран и плутоний. Сегодня этот плутоний не находит применения, а ведь его можно было бы с пользой сжечь в </a:t>
            </a:r>
            <a:r>
              <a:rPr lang="ru-RU" sz="4300" cap="small" dirty="0" err="1" smtClean="0">
                <a:solidFill>
                  <a:schemeClr val="tx1"/>
                </a:solidFill>
              </a:rPr>
              <a:t>бридере</a:t>
            </a:r>
            <a:r>
              <a:rPr lang="ru-RU" sz="4300" cap="small" dirty="0" smtClean="0">
                <a:solidFill>
                  <a:schemeClr val="tx1"/>
                </a:solidFill>
              </a:rPr>
              <a:t>. Уран, выделенный из отработавшего ядерного топлива, также можно использовать в реакторе на быстрых нейтронах для наработки нового плутония.</a:t>
            </a:r>
          </a:p>
          <a:p>
            <a:pPr algn="l"/>
            <a:r>
              <a:rPr lang="ru-RU" sz="4300" cap="small" dirty="0" smtClean="0">
                <a:solidFill>
                  <a:schemeClr val="tx1"/>
                </a:solidFill>
              </a:rPr>
              <a:t>Другое потенциальное преимущество </a:t>
            </a:r>
            <a:r>
              <a:rPr lang="ru-RU" sz="4300" cap="small" dirty="0" err="1" smtClean="0">
                <a:solidFill>
                  <a:schemeClr val="tx1"/>
                </a:solidFill>
              </a:rPr>
              <a:t>бридера</a:t>
            </a:r>
            <a:r>
              <a:rPr lang="ru-RU" sz="4300" cap="small" dirty="0" smtClean="0">
                <a:solidFill>
                  <a:schemeClr val="tx1"/>
                </a:solidFill>
              </a:rPr>
              <a:t>: он является мощным инструментом для переработки радиоактивных отходов. При переработке топлива образуются радиоактивные отходы, для которых нужно строить довольно дорогие хранилища, способные обеспечить их изоляцию от окружающей среды на протяжении нескольких миллионов лет. А если облучить такие радиоактивные вещества быстрыми нейтронами, время, необходимое для их изоляции, резко снизится. И затраты меньше, и выгоды для окружающей среды налицо!</a:t>
            </a:r>
          </a:p>
          <a:p>
            <a:pPr algn="l"/>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1251" y="0"/>
            <a:ext cx="6370749" cy="6857999"/>
          </a:xfrm>
          <a:prstGeom prst="rect">
            <a:avLst/>
          </a:prstGeom>
        </p:spPr>
      </p:pic>
    </p:spTree>
    <p:extLst>
      <p:ext uri="{BB962C8B-B14F-4D97-AF65-F5344CB8AC3E}">
        <p14:creationId xmlns:p14="http://schemas.microsoft.com/office/powerpoint/2010/main" val="16523157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0" y="0"/>
            <a:ext cx="12192000" cy="7017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dirty="0" smtClean="0">
                <a:latin typeface="Calibri" pitchFamily="34" charset="0"/>
                <a:ea typeface="Calibri" pitchFamily="34" charset="0"/>
                <a:cs typeface="MyriadPro-Regular"/>
              </a:rPr>
              <a:t>М</a:t>
            </a:r>
            <a:r>
              <a:rPr kumimoji="0" lang="ru-RU" b="0" i="0" u="none" strike="noStrike" cap="none" normalizeH="0" baseline="0" dirty="0" smtClean="0">
                <a:ln>
                  <a:noFill/>
                </a:ln>
                <a:effectLst/>
                <a:latin typeface="Calibri" pitchFamily="34" charset="0"/>
                <a:ea typeface="Calibri" pitchFamily="34" charset="0"/>
                <a:cs typeface="MyriadPro-Regular"/>
              </a:rPr>
              <a:t>одернизация российской экономики, безусловно, затронет и ядерную энергетику. Внедрение инновационных подходов к проектированию, строительству и эксплуатации атомных электростанций является требованием времени. Например, развитие технологии реакторов на быстрых нейтронах, как мы уже говорили, позволяет решить целый ряд важнейших задач, таких как обеспечение безопасности АЭС и эффективное использование ядерного топлива. Более того, «быстрая энергетика» является ключом к ряду накопленных в ядерной отрасли проблем, имеющих отношение к национальной безопасности и охране окружающей среды.</a:t>
            </a:r>
            <a:endParaRPr kumimoji="0" lang="ru-RU"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Calibri" pitchFamily="34" charset="0"/>
                <a:ea typeface="Calibri" pitchFamily="34" charset="0"/>
                <a:cs typeface="MyriadPro-Regular"/>
              </a:rPr>
              <a:t>Во-первых, в результате более глубокого и полного использования урана в </a:t>
            </a:r>
            <a:r>
              <a:rPr kumimoji="0" lang="ru-RU" b="0" i="0" u="none" strike="noStrike" cap="none" normalizeH="0" baseline="0" dirty="0" err="1" smtClean="0">
                <a:ln>
                  <a:noFill/>
                </a:ln>
                <a:effectLst/>
                <a:latin typeface="Calibri" pitchFamily="34" charset="0"/>
                <a:ea typeface="Calibri" pitchFamily="34" charset="0"/>
                <a:cs typeface="MyriadPro-Regular"/>
              </a:rPr>
              <a:t>бридерах</a:t>
            </a:r>
            <a:r>
              <a:rPr kumimoji="0" lang="ru-RU" b="0" i="0" u="none" strike="noStrike" cap="none" normalizeH="0" baseline="0" dirty="0" smtClean="0">
                <a:ln>
                  <a:noFill/>
                </a:ln>
                <a:effectLst/>
                <a:latin typeface="Calibri" pitchFamily="34" charset="0"/>
                <a:ea typeface="Calibri" pitchFamily="34" charset="0"/>
                <a:cs typeface="MyriadPro-Regular"/>
              </a:rPr>
              <a:t> снижается потребность в его добыче, а значит, и воздействие на окружающую среду. Дополнительные меры позволят вообще прекратить добычу урана на довольно длительный срок. Его будут получать из отработавшего ядерного топлива (ОЯТ) и обедненного </a:t>
            </a:r>
            <a:r>
              <a:rPr kumimoji="0" lang="ru-RU" b="0" i="0" u="none" strike="noStrike" cap="none" normalizeH="0" baseline="0" dirty="0" err="1" smtClean="0">
                <a:ln>
                  <a:noFill/>
                </a:ln>
                <a:effectLst/>
                <a:latin typeface="Calibri" pitchFamily="34" charset="0"/>
                <a:ea typeface="Calibri" pitchFamily="34" charset="0"/>
                <a:cs typeface="MyriadPro-Regular"/>
              </a:rPr>
              <a:t>гексафторида</a:t>
            </a:r>
            <a:r>
              <a:rPr kumimoji="0" lang="ru-RU" b="0" i="0" u="none" strike="noStrike" cap="none" normalizeH="0" baseline="0" dirty="0" smtClean="0">
                <a:ln>
                  <a:noFill/>
                </a:ln>
                <a:effectLst/>
                <a:latin typeface="Calibri" pitchFamily="34" charset="0"/>
                <a:ea typeface="Calibri" pitchFamily="34" charset="0"/>
                <a:cs typeface="MyriadPro-Regular"/>
              </a:rPr>
              <a:t> урана (ОГФУ), запасы которых более чем достаточны.</a:t>
            </a:r>
            <a:endParaRPr kumimoji="0" lang="ru-RU"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Calibri" pitchFamily="34" charset="0"/>
                <a:ea typeface="Calibri" pitchFamily="34" charset="0"/>
                <a:cs typeface="MyriadPro-Regular"/>
              </a:rPr>
              <a:t>Во-вторых, снижается воздействие на окружающую среду при обращении с радиоактивными отходами. Радиоактивные отходы требуют обустройства дорогостоящих хранилищ, чтобы обеспечить их изоляцию от окружающей среды на протяжении длительного времени. </a:t>
            </a:r>
            <a:r>
              <a:rPr kumimoji="0" lang="ru-RU" b="0" i="0" u="none" strike="noStrike" cap="none" normalizeH="0" baseline="0" dirty="0" err="1" smtClean="0">
                <a:ln>
                  <a:noFill/>
                </a:ln>
                <a:effectLst/>
                <a:latin typeface="Calibri" pitchFamily="34" charset="0"/>
                <a:ea typeface="Calibri" pitchFamily="34" charset="0"/>
                <a:cs typeface="MyriadPro-Regular"/>
              </a:rPr>
              <a:t>Бридеры</a:t>
            </a:r>
            <a:r>
              <a:rPr kumimoji="0" lang="ru-RU" b="0" i="0" u="none" strike="noStrike" cap="none" normalizeH="0" baseline="0" dirty="0" smtClean="0">
                <a:ln>
                  <a:noFill/>
                </a:ln>
                <a:effectLst/>
                <a:latin typeface="Calibri" pitchFamily="34" charset="0"/>
                <a:ea typeface="Calibri" pitchFamily="34" charset="0"/>
                <a:cs typeface="MyriadPro-Regular"/>
              </a:rPr>
              <a:t> позволяют резко снизить время, необходимое для их изоляции и уменьшить потенциальную опасность отходов.</a:t>
            </a:r>
            <a:endParaRPr kumimoji="0" lang="ru-RU"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Calibri" pitchFamily="34" charset="0"/>
                <a:ea typeface="Calibri" pitchFamily="34" charset="0"/>
                <a:cs typeface="MyriadPro-Regular"/>
              </a:rPr>
              <a:t>В-третьих, плутоний, полученный при переработке ОЯТ реакторов на тепловых нейтронах, также может быть утилизирован в </a:t>
            </a:r>
            <a:r>
              <a:rPr kumimoji="0" lang="ru-RU" b="0" i="0" u="none" strike="noStrike" cap="none" normalizeH="0" baseline="0" dirty="0" err="1" smtClean="0">
                <a:ln>
                  <a:noFill/>
                </a:ln>
                <a:effectLst/>
                <a:latin typeface="Calibri" pitchFamily="34" charset="0"/>
                <a:ea typeface="Calibri" pitchFamily="34" charset="0"/>
                <a:cs typeface="MyriadPro-Regular"/>
              </a:rPr>
              <a:t>бридерах</a:t>
            </a:r>
            <a:r>
              <a:rPr kumimoji="0" lang="ru-RU" b="0" i="0" u="none" strike="noStrike" cap="none" normalizeH="0" baseline="0" dirty="0" smtClean="0">
                <a:ln>
                  <a:noFill/>
                </a:ln>
                <a:effectLst/>
                <a:latin typeface="Calibri" pitchFamily="34" charset="0"/>
                <a:ea typeface="Calibri" pitchFamily="34" charset="0"/>
                <a:cs typeface="MyriadPro-Regular"/>
              </a:rPr>
              <a:t>. Противоположный подход (хранение и окончательное захоронение плутония в качестве радиоактивных отходов) требует особых мер по обеспечению безопасности и, соответственно, высоких затрат.</a:t>
            </a:r>
            <a:endParaRPr kumimoji="0" lang="ru-RU"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Calibri" pitchFamily="34" charset="0"/>
                <a:ea typeface="Calibri" pitchFamily="34" charset="0"/>
                <a:cs typeface="MyriadPro-Regular"/>
              </a:rPr>
              <a:t>Итак, преимущества быстрых реакторов очевидны. Осознаны они и за рубежом, поэтому сегодня для России как мирового лидера в этой области открывается новый рынок, на который мы можем поставлять технологии и высокотехнологичное оборудование. Вместе с тем возникает риск проиграть в гонке «быстрых» технологий Китаю или Индии, поэтому необходимо форсированное развитие этого направления в российской ядерной энергетике. Расстаться с заслуженным лидерством мы не имеем права, не только с экономической точки зрения, но из уважения к тем специалистам, которые завоевали его своим талантом и огромным трудом. Кто знает – может быть, решение столь амбициозных задач станет частью вашей будущей карьеры!</a:t>
            </a:r>
            <a:endParaRPr kumimoji="0" lang="ru-RU"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bg1"/>
                </a:solidFill>
                <a:effectLst/>
                <a:latin typeface="Calibri" pitchFamily="34" charset="0"/>
                <a:ea typeface="Calibri" pitchFamily="34" charset="0"/>
                <a:cs typeface="MyriadPro-Regular"/>
              </a:rPr>
              <a:t>30</a:t>
            </a:r>
            <a:endParaRPr kumimoji="0" lang="ru-RU"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8674" y="2294918"/>
            <a:ext cx="9905998" cy="1478570"/>
          </a:xfrm>
        </p:spPr>
        <p:txBody>
          <a:bodyPr>
            <a:normAutofit fontScale="90000"/>
          </a:bodyPr>
          <a:lstStyle/>
          <a:p>
            <a:pPr algn="ctr"/>
            <a:r>
              <a:rPr lang="ru-RU" sz="6000" i="1" dirty="0" smtClean="0">
                <a:solidFill>
                  <a:schemeClr val="accent3">
                    <a:lumMod val="75000"/>
                  </a:schemeClr>
                </a:solidFill>
              </a:rPr>
              <a:t>СПАСИБО ЗА ВНИМАНИЕ </a:t>
            </a:r>
            <a:endParaRPr lang="ru-RU" sz="6000" i="1"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одзаголовок 6"/>
          <p:cNvSpPr>
            <a:spLocks noGrp="1"/>
          </p:cNvSpPr>
          <p:nvPr>
            <p:ph type="subTitle" idx="1"/>
          </p:nvPr>
        </p:nvSpPr>
        <p:spPr>
          <a:xfrm>
            <a:off x="3520440" y="14176"/>
            <a:ext cx="5471160" cy="3303455"/>
          </a:xfrm>
        </p:spPr>
        <p:txBody>
          <a:bodyPr>
            <a:noAutofit/>
          </a:bodyPr>
          <a:lstStyle/>
          <a:p>
            <a:r>
              <a:rPr lang="ru-RU" sz="3500" cap="small" dirty="0" smtClean="0"/>
              <a:t>Самоподдерживающаяся цепная реакция деления ядер урана</a:t>
            </a:r>
            <a:endParaRPr lang="ru-RU" sz="3500" cap="small" dirty="0"/>
          </a:p>
        </p:txBody>
      </p:sp>
      <p:pic>
        <p:nvPicPr>
          <p:cNvPr id="4" name="Объект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rot="5400000">
            <a:off x="-1658144" y="1658144"/>
            <a:ext cx="6858000" cy="3541712"/>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2332" y="0"/>
            <a:ext cx="3249730" cy="6858000"/>
          </a:xfrm>
          <a:prstGeom prst="rect">
            <a:avLst/>
          </a:prstGeom>
        </p:spPr>
      </p:pic>
      <p:pic>
        <p:nvPicPr>
          <p:cNvPr id="4098" name="Picture 2" descr="F:\Презентация\Новая папка\depositphotos_29121165-Nuclear-Fission-Of-Uraniu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5681" y="2529840"/>
            <a:ext cx="5466652" cy="4328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265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одзаголовок 5"/>
          <p:cNvSpPr>
            <a:spLocks noGrp="1"/>
          </p:cNvSpPr>
          <p:nvPr>
            <p:ph type="subTitle" idx="1"/>
          </p:nvPr>
        </p:nvSpPr>
        <p:spPr>
          <a:xfrm>
            <a:off x="0" y="0"/>
            <a:ext cx="6522720" cy="3246120"/>
          </a:xfrm>
        </p:spPr>
        <p:txBody>
          <a:bodyPr>
            <a:normAutofit/>
          </a:bodyPr>
          <a:lstStyle/>
          <a:p>
            <a:r>
              <a:rPr lang="ru-RU" sz="6000" cap="small" dirty="0" smtClean="0"/>
              <a:t>Топливо</a:t>
            </a:r>
            <a:endParaRPr lang="ru-RU" sz="6000" cap="small" dirty="0" smtClean="0"/>
          </a:p>
          <a:p>
            <a:endParaRPr lang="ru-RU" sz="1800" dirty="0"/>
          </a:p>
        </p:txBody>
      </p:sp>
      <p:pic>
        <p:nvPicPr>
          <p:cNvPr id="1026" name="Picture 2" descr="d:\SYSTEM\Desktop\Безымянный.png"/>
          <p:cNvPicPr>
            <a:picLocks noChangeAspect="1" noChangeArrowheads="1"/>
          </p:cNvPicPr>
          <p:nvPr/>
        </p:nvPicPr>
        <p:blipFill>
          <a:blip r:embed="rId2"/>
          <a:srcRect/>
          <a:stretch>
            <a:fillRect/>
          </a:stretch>
        </p:blipFill>
        <p:spPr bwMode="auto">
          <a:xfrm>
            <a:off x="6522720" y="0"/>
            <a:ext cx="5684520" cy="3376246"/>
          </a:xfrm>
          <a:prstGeom prst="rect">
            <a:avLst/>
          </a:prstGeom>
          <a:noFill/>
        </p:spPr>
      </p:pic>
      <p:pic>
        <p:nvPicPr>
          <p:cNvPr id="2" name="Picture 2" descr="F:\Презентация\Новая папка\http---img233.imageshack.us-img233-4790-480pxheuraniumr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0344" y="3363835"/>
            <a:ext cx="2596896" cy="349585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Презентация\Новая папка\u238_d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63835"/>
            <a:ext cx="3810000" cy="34958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Презентация\Новая папка\5414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2720" y="3376247"/>
            <a:ext cx="3087624" cy="348344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Презентация\Новая папка\Ura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1" y="3363835"/>
            <a:ext cx="2712720" cy="3495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878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одзаголовок 5"/>
          <p:cNvSpPr>
            <a:spLocks noGrp="1"/>
          </p:cNvSpPr>
          <p:nvPr>
            <p:ph type="subTitle" idx="1"/>
          </p:nvPr>
        </p:nvSpPr>
        <p:spPr>
          <a:xfrm>
            <a:off x="0" y="0"/>
            <a:ext cx="6623632" cy="2453640"/>
          </a:xfrm>
        </p:spPr>
        <p:txBody>
          <a:bodyPr>
            <a:noAutofit/>
          </a:bodyPr>
          <a:lstStyle/>
          <a:p>
            <a:pPr algn="l"/>
            <a:r>
              <a:rPr lang="ru-RU" sz="7200" dirty="0" smtClean="0"/>
              <a:t> Теплоносители</a:t>
            </a:r>
            <a:endParaRPr lang="ru-RU" sz="7200" dirty="0"/>
          </a:p>
        </p:txBody>
      </p:sp>
      <p:pic>
        <p:nvPicPr>
          <p:cNvPr id="4" name="Объект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6623050" y="0"/>
            <a:ext cx="5568950" cy="4031087"/>
          </a:xfrm>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3050" y="4031087"/>
            <a:ext cx="5568950" cy="2826913"/>
          </a:xfrm>
          <a:prstGeom prst="rect">
            <a:avLst/>
          </a:prstGeom>
        </p:spPr>
      </p:pic>
      <p:pic>
        <p:nvPicPr>
          <p:cNvPr id="2050" name="Picture 2" descr="F:\Презентация\Новая папка\1_Miniral.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130" y="3208020"/>
            <a:ext cx="3550920" cy="36499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Презентация\Новая папка\91109_origina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08020"/>
            <a:ext cx="3072130" cy="3649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820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8468546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одзаголовок 7"/>
          <p:cNvSpPr>
            <a:spLocks noGrp="1"/>
          </p:cNvSpPr>
          <p:nvPr>
            <p:ph type="subTitle" idx="1"/>
          </p:nvPr>
        </p:nvSpPr>
        <p:spPr>
          <a:xfrm>
            <a:off x="-1" y="-1"/>
            <a:ext cx="8505825" cy="1625601"/>
          </a:xfrm>
        </p:spPr>
        <p:txBody>
          <a:bodyPr>
            <a:noAutofit/>
          </a:bodyPr>
          <a:lstStyle/>
          <a:p>
            <a:r>
              <a:rPr lang="ru-RU" sz="6000" cap="small" dirty="0" smtClean="0">
                <a:solidFill>
                  <a:schemeClr val="tx1"/>
                </a:solidFill>
              </a:rPr>
              <a:t>БН-600 и </a:t>
            </a:r>
            <a:r>
              <a:rPr lang="en-US" sz="6000" cap="small" dirty="0" smtClean="0">
                <a:solidFill>
                  <a:schemeClr val="tx1"/>
                </a:solidFill>
              </a:rPr>
              <a:t>MOX</a:t>
            </a:r>
            <a:r>
              <a:rPr lang="ru-RU" sz="6000" cap="small" dirty="0" smtClean="0">
                <a:solidFill>
                  <a:schemeClr val="tx1"/>
                </a:solidFill>
              </a:rPr>
              <a:t> топливо</a:t>
            </a:r>
            <a:endParaRPr lang="ru-RU" sz="6000" cap="small" dirty="0">
              <a:solidFill>
                <a:schemeClr val="tx1"/>
              </a:solidFill>
            </a:endParaRPr>
          </a:p>
        </p:txBody>
      </p:sp>
      <p:pic>
        <p:nvPicPr>
          <p:cNvPr id="3074" name="Picture 2" descr="F:\Презентация\Новая папка\htmlconvd-Jeb_SF_html_m55f98b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5825" y="0"/>
            <a:ext cx="36861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Презентация\Новая папка\1zNoBArXcf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25600"/>
            <a:ext cx="8505825" cy="523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120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одзаголовок 5"/>
          <p:cNvSpPr>
            <a:spLocks noGrp="1"/>
          </p:cNvSpPr>
          <p:nvPr>
            <p:ph type="subTitle" idx="1"/>
          </p:nvPr>
        </p:nvSpPr>
        <p:spPr>
          <a:xfrm>
            <a:off x="0" y="-8205"/>
            <a:ext cx="12192000" cy="1516966"/>
          </a:xfrm>
        </p:spPr>
        <p:txBody>
          <a:bodyPr>
            <a:normAutofit/>
          </a:bodyPr>
          <a:lstStyle/>
          <a:p>
            <a:endParaRPr lang="ru-RU" sz="2300" dirty="0" smtClean="0">
              <a:solidFill>
                <a:srgbClr val="EAEAEA"/>
              </a:solidFill>
            </a:endParaRPr>
          </a:p>
          <a:p>
            <a:r>
              <a:rPr lang="ru-RU" sz="4400" dirty="0" smtClean="0"/>
              <a:t>Активная зона реактора</a:t>
            </a:r>
            <a:endParaRPr lang="ru-RU" sz="4400" dirty="0"/>
          </a:p>
        </p:txBody>
      </p:sp>
      <p:pic>
        <p:nvPicPr>
          <p:cNvPr id="4" name="Объект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1798320"/>
            <a:ext cx="8168640" cy="5059680"/>
          </a:xfrm>
        </p:spPr>
      </p:pic>
      <p:pic>
        <p:nvPicPr>
          <p:cNvPr id="5"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8640" y="1828800"/>
            <a:ext cx="4023360" cy="5029200"/>
          </a:xfrm>
          <a:prstGeom prst="rect">
            <a:avLst/>
          </a:prstGeom>
        </p:spPr>
      </p:pic>
    </p:spTree>
    <p:extLst>
      <p:ext uri="{BB962C8B-B14F-4D97-AF65-F5344CB8AC3E}">
        <p14:creationId xmlns:p14="http://schemas.microsoft.com/office/powerpoint/2010/main" val="2386072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одзаголовок 5"/>
          <p:cNvSpPr>
            <a:spLocks noGrp="1"/>
          </p:cNvSpPr>
          <p:nvPr>
            <p:ph type="subTitle" idx="1"/>
          </p:nvPr>
        </p:nvSpPr>
        <p:spPr>
          <a:xfrm>
            <a:off x="0" y="4587240"/>
            <a:ext cx="12192000" cy="2270760"/>
          </a:xfrm>
        </p:spPr>
        <p:txBody>
          <a:bodyPr>
            <a:noAutofit/>
          </a:bodyPr>
          <a:lstStyle/>
          <a:p>
            <a:r>
              <a:rPr lang="ru-RU" sz="4400" dirty="0" err="1" smtClean="0"/>
              <a:t>Энрико</a:t>
            </a:r>
            <a:r>
              <a:rPr lang="ru-RU" sz="4400" dirty="0" smtClean="0"/>
              <a:t> </a:t>
            </a:r>
            <a:r>
              <a:rPr lang="ru-RU" sz="4400" dirty="0" smtClean="0"/>
              <a:t>Ферми (1901-1954).</a:t>
            </a:r>
          </a:p>
          <a:p>
            <a:r>
              <a:rPr lang="ru-RU" sz="4400" dirty="0" smtClean="0"/>
              <a:t> С чего все начиналось.</a:t>
            </a:r>
          </a:p>
        </p:txBody>
      </p:sp>
      <p:pic>
        <p:nvPicPr>
          <p:cNvPr id="4" name="Объект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5532120" y="0"/>
            <a:ext cx="6659880" cy="4597400"/>
          </a:xfrm>
        </p:spPr>
      </p:pic>
      <p:pic>
        <p:nvPicPr>
          <p:cNvPr id="5123" name="Picture 3" descr="F:\Презентация\Новая папка\dOQ50DQdQTQ.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32120" cy="4587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251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одзаголовок 5"/>
          <p:cNvSpPr>
            <a:spLocks noGrp="1"/>
          </p:cNvSpPr>
          <p:nvPr>
            <p:ph type="subTitle" idx="1"/>
          </p:nvPr>
        </p:nvSpPr>
        <p:spPr>
          <a:xfrm>
            <a:off x="3837904" y="0"/>
            <a:ext cx="8354096" cy="6858000"/>
          </a:xfrm>
        </p:spPr>
        <p:txBody>
          <a:bodyPr>
            <a:noAutofit/>
          </a:bodyPr>
          <a:lstStyle/>
          <a:p>
            <a:r>
              <a:rPr lang="ru-RU" sz="6000" dirty="0" smtClean="0"/>
              <a:t>Исследование реакторов</a:t>
            </a:r>
            <a:endParaRPr lang="ru-RU" sz="6000" dirty="0"/>
          </a:p>
        </p:txBody>
      </p:sp>
      <p:pic>
        <p:nvPicPr>
          <p:cNvPr id="4" name="Объект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9525" y="0"/>
            <a:ext cx="3838575" cy="6858000"/>
          </a:xfrm>
        </p:spPr>
      </p:pic>
      <p:pic>
        <p:nvPicPr>
          <p:cNvPr id="6146" name="Picture 2" descr="F:\Презентация\Новая папка\АИЛ-на-реакторе.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100" y="1386840"/>
            <a:ext cx="8343900" cy="5471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3684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xmlns=""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TM04033921[[fn=Дамаск]]</Template>
  <TotalTime>318</TotalTime>
  <Words>903</Words>
  <Application>Microsoft Office PowerPoint</Application>
  <PresentationFormat>Произвольный</PresentationFormat>
  <Paragraphs>30</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Damask</vt:lpstr>
      <vt:lpstr>Ядерные реакторы на быстрых нейтронах</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pc</cp:lastModifiedBy>
  <cp:revision>37</cp:revision>
  <dcterms:created xsi:type="dcterms:W3CDTF">2016-02-18T19:51:35Z</dcterms:created>
  <dcterms:modified xsi:type="dcterms:W3CDTF">2016-03-02T12:25:40Z</dcterms:modified>
</cp:coreProperties>
</file>